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81" r:id="rId2"/>
    <p:sldId id="285" r:id="rId3"/>
    <p:sldId id="287" r:id="rId4"/>
    <p:sldId id="265" r:id="rId5"/>
    <p:sldId id="296" r:id="rId6"/>
    <p:sldId id="288" r:id="rId7"/>
    <p:sldId id="286" r:id="rId8"/>
    <p:sldId id="289" r:id="rId9"/>
    <p:sldId id="291" r:id="rId10"/>
    <p:sldId id="293" r:id="rId11"/>
    <p:sldId id="294" r:id="rId12"/>
    <p:sldId id="29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1001"/>
    <a:srgbClr val="92278F"/>
    <a:srgbClr val="823ED3"/>
    <a:srgbClr val="7733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CB8E34-C297-4755-AAE2-6025B5630790}" v="38" dt="2018-07-31T21:41:25.3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6"/>
  </p:normalViewPr>
  <p:slideViewPr>
    <p:cSldViewPr snapToGrid="0">
      <p:cViewPr>
        <p:scale>
          <a:sx n="104" d="100"/>
          <a:sy n="104" d="100"/>
        </p:scale>
        <p:origin x="89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microsoft.com/office/2016/11/relationships/changesInfo" Target="changesInfos/changesInfo1.xml"/><Relationship Id="rId21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ul Sierra Alcocer" userId="S::ralcocer@conabio.onmicrosoft.com::528a3030-cd02-41d6-91ad-de41bde81065" providerId="AD" clId="Web-{A3CB8E34-C297-4755-AAE2-6025B5630790}"/>
    <pc:docChg chg="modSld sldOrd">
      <pc:chgData name="Raul Sierra Alcocer" userId="S::ralcocer@conabio.onmicrosoft.com::528a3030-cd02-41d6-91ad-de41bde81065" providerId="AD" clId="Web-{A3CB8E34-C297-4755-AAE2-6025B5630790}" dt="2018-07-31T21:41:25.347" v="38" actId="20577"/>
      <pc:docMkLst>
        <pc:docMk/>
      </pc:docMkLst>
      <pc:sldChg chg="modSp">
        <pc:chgData name="Raul Sierra Alcocer" userId="S::ralcocer@conabio.onmicrosoft.com::528a3030-cd02-41d6-91ad-de41bde81065" providerId="AD" clId="Web-{A3CB8E34-C297-4755-AAE2-6025B5630790}" dt="2018-07-31T21:41:25.347" v="37" actId="20577"/>
        <pc:sldMkLst>
          <pc:docMk/>
          <pc:sldMk cId="1572276965" sldId="260"/>
        </pc:sldMkLst>
        <pc:spChg chg="mod">
          <ac:chgData name="Raul Sierra Alcocer" userId="S::ralcocer@conabio.onmicrosoft.com::528a3030-cd02-41d6-91ad-de41bde81065" providerId="AD" clId="Web-{A3CB8E34-C297-4755-AAE2-6025B5630790}" dt="2018-07-31T21:41:25.347" v="37" actId="20577"/>
          <ac:spMkLst>
            <pc:docMk/>
            <pc:sldMk cId="1572276965" sldId="260"/>
            <ac:spMk id="12" creationId="{00000000-0000-0000-0000-000000000000}"/>
          </ac:spMkLst>
        </pc:spChg>
      </pc:sldChg>
      <pc:sldChg chg="ord">
        <pc:chgData name="Raul Sierra Alcocer" userId="S::ralcocer@conabio.onmicrosoft.com::528a3030-cd02-41d6-91ad-de41bde81065" providerId="AD" clId="Web-{A3CB8E34-C297-4755-AAE2-6025B5630790}" dt="2018-07-31T21:39:50.113" v="0"/>
        <pc:sldMkLst>
          <pc:docMk/>
          <pc:sldMk cId="1417076376" sldId="266"/>
        </pc:sldMkLst>
      </pc:sldChg>
    </pc:docChg>
  </pc:docChgLst>
</pc:chgInfo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85EA6C-2725-4144-87EE-E1BB90C85A0D}" type="datetimeFigureOut">
              <a:rPr lang="en-GB" smtClean="0"/>
              <a:t>14/05/2019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DFAD1C-599A-8A43-98CC-BC34784E9F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6138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665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5777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6703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009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3263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6127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3793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774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010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898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439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DFAD1C-599A-8A43-98CC-BC34784E9F7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698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BF62C-96E4-B94B-9670-199238F29D4E}" type="datetime1">
              <a:rPr lang="en-US" smtClean="0"/>
              <a:t>5/14/19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600" b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fld id="{AAA7F3EF-545D-1B4A-BB24-DF291F5F05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B5CCD-865D-E443-B650-729F8A17719A}" type="datetime1">
              <a:rPr lang="en-US" smtClean="0"/>
              <a:t>5/14/19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F267D-B048-0144-AEA1-E670F06DF495}" type="datetime1">
              <a:rPr lang="en-US" smtClean="0"/>
              <a:t>5/14/19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754D2-30C7-5246-AD4B-D7C6497B90AB}" type="datetime1">
              <a:rPr lang="en-US" smtClean="0"/>
              <a:t>5/14/19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595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21892-A190-2848-80D2-03A74128FCA9}" type="datetime1">
              <a:rPr lang="en-US" smtClean="0"/>
              <a:t>5/14/19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AB4DE-F694-FA43-8E4B-2611190EC71A}" type="datetime1">
              <a:rPr lang="en-US" smtClean="0"/>
              <a:t>5/14/19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D41A1-34C8-7C45-9C58-F152BC646138}" type="datetime1">
              <a:rPr lang="en-US" smtClean="0"/>
              <a:t>5/14/19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89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_tradnl" err="1"/>
              <a:t>Click</a:t>
            </a:r>
            <a:r>
              <a:rPr lang="es-ES_tradnl"/>
              <a:t> to </a:t>
            </a:r>
            <a:r>
              <a:rPr lang="es-ES_tradnl" err="1"/>
              <a:t>edit</a:t>
            </a:r>
            <a:r>
              <a:rPr lang="es-ES_tradnl"/>
              <a:t> Master </a:t>
            </a:r>
            <a:r>
              <a:rPr lang="es-ES_tradnl" err="1"/>
              <a:t>title</a:t>
            </a:r>
            <a:r>
              <a:rPr lang="es-ES_tradnl"/>
              <a:t> </a:t>
            </a:r>
            <a:r>
              <a:rPr lang="es-ES_tradnl" err="1"/>
              <a:t>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39E95-E6DD-E146-95AE-9CB962531FAB}" type="datetime1">
              <a:rPr lang="en-US" smtClean="0"/>
              <a:t>5/14/19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>
              <a:defRPr lang="en-GB" sz="2100" b="1" smtClean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fld id="{AAA7F3EF-545D-1B4A-BB24-DF291F5F050C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0" name="Rectangle 9"/>
          <p:cNvSpPr/>
          <p:nvPr userDrawn="1"/>
        </p:nvSpPr>
        <p:spPr>
          <a:xfrm>
            <a:off x="1" y="0"/>
            <a:ext cx="4348389" cy="6858000"/>
          </a:xfrm>
          <a:prstGeom prst="rect">
            <a:avLst/>
          </a:prstGeom>
          <a:solidFill>
            <a:srgbClr val="8F1001"/>
          </a:solidFill>
          <a:ln>
            <a:solidFill>
              <a:srgbClr val="8F1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4350739" y="0"/>
            <a:ext cx="174625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7513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77FE1-D11A-884F-B88C-BE0F399E186E}" type="datetime1">
              <a:rPr lang="en-US" smtClean="0"/>
              <a:t>5/14/19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5180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702365"/>
          </a:xfrm>
          <a:prstGeom prst="rect">
            <a:avLst/>
          </a:prstGeom>
          <a:solidFill>
            <a:srgbClr val="8F1001"/>
          </a:solidFill>
          <a:ln>
            <a:solidFill>
              <a:srgbClr val="8F1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5B01B-6F13-3E4D-84B5-EDA2196B2375}" type="datetime1">
              <a:rPr lang="en-US" smtClean="0"/>
              <a:t>5/14/19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>
              <a:defRPr lang="en-GB" sz="2100" b="1" smtClean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fld id="{AAA7F3EF-545D-1B4A-BB24-DF291F5F050C}" type="slidenum">
              <a:rPr lang="uk-UA" smtClean="0"/>
              <a:pPr/>
              <a:t>‹#›</a:t>
            </a:fld>
            <a:endParaRPr lang="uk-UA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-65316" y="727219"/>
            <a:ext cx="12328071" cy="1633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H="1">
            <a:off x="10873409" y="6356350"/>
            <a:ext cx="480391" cy="0"/>
          </a:xfrm>
          <a:prstGeom prst="line">
            <a:avLst/>
          </a:prstGeom>
          <a:ln>
            <a:solidFill>
              <a:srgbClr val="8F100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00" y="828675"/>
            <a:ext cx="190500" cy="5892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811000" y="828675"/>
            <a:ext cx="1905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383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02AC6-8098-6A45-B3FB-76FA6800B3A0}" type="datetime1">
              <a:rPr lang="en-US" smtClean="0"/>
              <a:t>5/14/19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0" y="6221186"/>
            <a:ext cx="12192000" cy="636814"/>
          </a:xfrm>
          <a:prstGeom prst="rect">
            <a:avLst/>
          </a:prstGeom>
          <a:solidFill>
            <a:srgbClr val="8F1001"/>
          </a:solidFill>
          <a:ln>
            <a:solidFill>
              <a:srgbClr val="8F1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0" y="6219825"/>
            <a:ext cx="12211878" cy="1361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>
              <a:defRPr lang="en-GB" sz="2100" b="1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fld id="{AAA7F3EF-545D-1B4A-BB24-DF291F5F050C}" type="slidenum">
              <a:rPr lang="uk-UA" smtClean="0"/>
              <a:pPr/>
              <a:t>‹#›</a:t>
            </a:fld>
            <a:endParaRPr lang="uk-UA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00" y="267204"/>
            <a:ext cx="190500" cy="5892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811000" y="267204"/>
            <a:ext cx="1905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987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92D4-5DE4-1C4C-9832-CE90EC4A0E0E}" type="datetime1">
              <a:rPr lang="en-US" smtClean="0"/>
              <a:t>5/14/19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BB614-2E87-F94B-8F99-0CA07FB3DD33}" type="datetime1">
              <a:rPr lang="en-US" smtClean="0"/>
              <a:t>5/14/19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7F3EF-545D-1B4A-BB24-DF291F5F050C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0" y="6259924"/>
            <a:ext cx="12192000" cy="598076"/>
          </a:xfrm>
          <a:prstGeom prst="rect">
            <a:avLst/>
          </a:prstGeom>
          <a:solidFill>
            <a:srgbClr val="8F1001"/>
          </a:solidFill>
          <a:ln>
            <a:solidFill>
              <a:srgbClr val="8F1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-16329" y="6230413"/>
            <a:ext cx="1222465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26390" y="1434183"/>
            <a:ext cx="3556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lucene.apache.org/solr/guide/6_6/uploading-data-with-solr-cell-using-apache-tika.html#uploading-data-with-solr-cell-using-apache-tika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cidworks/spark-solr#getting-started" TargetMode="External"/><Relationship Id="rId4" Type="http://schemas.openxmlformats.org/officeDocument/2006/relationships/hyperlink" Target="https://github.com/evolvingweb/ajax-solr" TargetMode="External"/><Relationship Id="rId5" Type="http://schemas.openxmlformats.org/officeDocument/2006/relationships/hyperlink" Target="https://www.npmjs.com/package/solr-client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lucene.apache.org/solr/guide/7_7/field-types-included-with-solr.html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ucene.apache.org/solr/guide/7_7/defining-fields.html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ucene.apache.org/solr/guide/6_6/analyzers.html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1</a:t>
            </a:fld>
            <a:endParaRPr lang="en-GB"/>
          </a:p>
        </p:txBody>
      </p:sp>
      <p:sp>
        <p:nvSpPr>
          <p:cNvPr id="11" name="CuadroTexto 4"/>
          <p:cNvSpPr txBox="1"/>
          <p:nvPr/>
        </p:nvSpPr>
        <p:spPr>
          <a:xfrm>
            <a:off x="10466117" y="5349509"/>
            <a:ext cx="14959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Oct 7th, 2016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9797" y="145193"/>
            <a:ext cx="1651308" cy="137880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579506" y="5349509"/>
            <a:ext cx="30315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Coordinación</a:t>
            </a:r>
            <a:r>
              <a:rPr lang="en-US" sz="1400" b="1" dirty="0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 de </a:t>
            </a:r>
            <a:r>
              <a:rPr lang="en-US" sz="1400" b="1" dirty="0" err="1" smtClean="0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Ecoinformática</a:t>
            </a:r>
            <a:endParaRPr lang="en-US" sz="1400" b="1" i="0" dirty="0">
              <a:solidFill>
                <a:srgbClr val="8F1001"/>
              </a:solidFill>
              <a:effectLst/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49234" y="4787109"/>
            <a:ext cx="32367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latin typeface="Century Gothic" charset="0"/>
                <a:ea typeface="Century Gothic" charset="0"/>
                <a:cs typeface="Century Gothic" charset="0"/>
              </a:rPr>
              <a:t>Ramón Rivera Camacho</a:t>
            </a:r>
            <a:endParaRPr lang="en-US" sz="2000" b="1" i="0" dirty="0">
              <a:effectLst/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1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04122" y="-1722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 err="1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Indexado</a:t>
            </a:r>
            <a:endParaRPr lang="en-US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10</a:t>
            </a:fld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834756" y="1599319"/>
            <a:ext cx="9985644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Las maneras mas comunes para enviar documentos a ser indexados en un núcleo de </a:t>
            </a:r>
            <a:r>
              <a:rPr lang="es-ES_tradnl" sz="2200" dirty="0" err="1">
                <a:latin typeface="Century Gothic" charset="0"/>
                <a:ea typeface="Century Gothic" charset="0"/>
                <a:cs typeface="Century Gothic" charset="0"/>
              </a:rPr>
              <a:t>S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olr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son:</a:t>
            </a:r>
          </a:p>
        </p:txBody>
      </p:sp>
      <p:sp>
        <p:nvSpPr>
          <p:cNvPr id="3" name="Rectangle 2"/>
          <p:cNvSpPr/>
          <p:nvPr/>
        </p:nvSpPr>
        <p:spPr>
          <a:xfrm>
            <a:off x="665922" y="2924882"/>
            <a:ext cx="10154478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  <a:hlinkClick r:id="rId3"/>
              </a:rPr>
              <a:t>Solr Cell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 basado en Apache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Tika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para archivos estructurados.</a:t>
            </a:r>
          </a:p>
          <a:p>
            <a:pPr marL="342900" indent="-342900">
              <a:buFont typeface="Arial" charset="0"/>
              <a:buChar char="•"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Enviando los datos de los archivos por medio de HTTP hacia una instancia de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Solr</a:t>
            </a: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14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04122" y="-1722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 err="1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Búsqueda</a:t>
            </a:r>
            <a:endParaRPr lang="en-US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11</a:t>
            </a:fld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901700" y="1153284"/>
            <a:ext cx="9220200" cy="4154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Las búsquedas también se pueden hacer por REST sobre HTTP.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s-ES_tradnl" sz="2200" dirty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Pueden utilizarse tanto las interfaz de búsqueda provista para probar y después construir los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queries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Librerías de terceros para búsqueda por HTTP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s-ES_tradnl" sz="2200" dirty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s-ES_tradnl" sz="2200" dirty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Distribuida vía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streaming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2000" y="4296028"/>
            <a:ext cx="9220200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492461" y="5336842"/>
            <a:ext cx="28900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</a:t>
            </a:r>
            <a:r>
              <a:rPr lang="en-US" sz="1200" dirty="0" smtClean="0">
                <a:hlinkClick r:id="rId3"/>
              </a:rPr>
              <a:t>github.com/lucidworks/spark-solr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6492461" y="3851955"/>
            <a:ext cx="28900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https://github.com/evolvingweb/ajax-solr</a:t>
            </a:r>
            <a:endParaRPr lang="en-US" sz="1200" dirty="0"/>
          </a:p>
        </p:txBody>
      </p:sp>
      <p:sp>
        <p:nvSpPr>
          <p:cNvPr id="11" name="Rectangle 10"/>
          <p:cNvSpPr/>
          <p:nvPr/>
        </p:nvSpPr>
        <p:spPr>
          <a:xfrm>
            <a:off x="6492460" y="4157528"/>
            <a:ext cx="33881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https://www.npmjs.com/package/solr-client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7820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04122" y="-1722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 err="1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Adicionales</a:t>
            </a:r>
            <a:endParaRPr lang="en-US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12</a:t>
            </a:fld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901700" y="1153284"/>
            <a:ext cx="9220200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Opciones adicionales a discutir: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95400" y="2224350"/>
            <a:ext cx="9220200" cy="2462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Análisis sintáctico de texto (Sinónimos, captura de términos, vectores de términos, modificación de relevancia)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s-ES_tradnl" sz="2200" dirty="0">
              <a:latin typeface="Century Gothic" charset="0"/>
              <a:ea typeface="Century Gothic" charset="0"/>
              <a:cs typeface="Century Gothic" charset="0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Grandes cantidades de información (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SolrCloud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consulta por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streaming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)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s-ES_tradnl" sz="2200" dirty="0">
              <a:latin typeface="Century Gothic" charset="0"/>
              <a:ea typeface="Century Gothic" charset="0"/>
              <a:cs typeface="Century Gothic" charset="0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Modelos de ML (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Out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of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the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box, APIS adicionales)</a:t>
            </a:r>
          </a:p>
        </p:txBody>
      </p:sp>
    </p:spTree>
    <p:extLst>
      <p:ext uri="{BB962C8B-B14F-4D97-AF65-F5344CB8AC3E}">
        <p14:creationId xmlns:p14="http://schemas.microsoft.com/office/powerpoint/2010/main" val="175200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2</a:t>
            </a:fld>
            <a:endParaRPr lang="en-GB"/>
          </a:p>
        </p:txBody>
      </p:sp>
      <p:sp>
        <p:nvSpPr>
          <p:cNvPr id="11" name="CuadroTexto 4"/>
          <p:cNvSpPr txBox="1"/>
          <p:nvPr/>
        </p:nvSpPr>
        <p:spPr>
          <a:xfrm>
            <a:off x="10466117" y="5349509"/>
            <a:ext cx="14959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Oct 7th, 2016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9797" y="145193"/>
            <a:ext cx="1651308" cy="13788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85900" y="1941542"/>
            <a:ext cx="4267200" cy="3073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200" b="1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s-ES_tradnl" dirty="0" smtClean="0"/>
              <a:t>¿Que es?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s-ES_tradnl" dirty="0" smtClean="0"/>
              <a:t>Ventajas y desventajas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s-ES_tradnl" dirty="0" smtClean="0"/>
              <a:t>Instalación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s-ES_tradnl" dirty="0" smtClean="0"/>
              <a:t>Flujo de trabajo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s-ES_tradnl" dirty="0" smtClean="0"/>
              <a:t>Indexado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s-ES_tradnl" dirty="0" smtClean="0"/>
              <a:t>Búsqueda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276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04122" y="-1722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 err="1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Solr</a:t>
            </a:r>
            <a:endParaRPr lang="en-US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3</a:t>
            </a:fld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591409" y="1153284"/>
            <a:ext cx="170431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600" b="1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dirty="0"/>
              <a:t>¿Que </a:t>
            </a:r>
            <a:r>
              <a:rPr lang="en-US" dirty="0" err="1"/>
              <a:t>es</a:t>
            </a:r>
            <a:r>
              <a:rPr lang="en-US" dirty="0"/>
              <a:t>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63356" y="2077969"/>
            <a:ext cx="9353390" cy="2462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Plataforma de búsqueda basada en Apache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Lucene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con opciones de búsqueda y procesamiento de texto, así como integración para extracción en documentos para estructurarlos en forma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NoSQL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pPr marL="285750" indent="-285750" algn="just">
              <a:buFont typeface="Arial" charset="0"/>
              <a:buChar char="•"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indent="-285750" algn="just">
              <a:buFont typeface="Arial" charset="0"/>
              <a:buChar char="•"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indent="-285750" algn="just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No es una base de datos</a:t>
            </a:r>
            <a:endParaRPr lang="es-ES_tradnl" sz="2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87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04122" y="-1722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Solr</a:t>
            </a:r>
            <a:endParaRPr lang="en-US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4</a:t>
            </a:fld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591409" y="1153284"/>
            <a:ext cx="16049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600" b="1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/>
              <a:t>Ventajas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63356" y="2077969"/>
            <a:ext cx="9591944" cy="3139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Puede ser utilizado muy fácilmente con configuración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out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of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the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box.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La interfaz de búsqueda y análisis es de utilidad a la hora de pruebas.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Hacer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queries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es muy sencillo ya que también integra un servidor por default.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Es útil con muchos tipos de datos.</a:t>
            </a:r>
          </a:p>
          <a:p>
            <a:pPr marL="285750" indent="-285750">
              <a:buFont typeface="Arial" charset="0"/>
              <a:buChar char="•"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Es muy rápido incluso con 1 solo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shard</a:t>
            </a:r>
            <a:endParaRPr lang="es-ES_tradnl" sz="2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2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04122" y="-1722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Solr</a:t>
            </a:r>
            <a:endParaRPr lang="en-US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5</a:t>
            </a:fld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591409" y="1153284"/>
            <a:ext cx="215155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600" b="1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/>
              <a:t>Desventajas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63356" y="2077969"/>
            <a:ext cx="8563244" cy="17851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El análisis es puramente sintáctico y basado en TF-IDF.</a:t>
            </a:r>
          </a:p>
          <a:p>
            <a:pPr marL="285750" indent="-285750">
              <a:buFont typeface="Arial" charset="0"/>
              <a:buChar char="•"/>
            </a:pPr>
            <a:endParaRPr lang="es-ES_tradnl" sz="2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Flujo de trabajo restrictivo</a:t>
            </a:r>
          </a:p>
          <a:p>
            <a:pPr marL="285750" indent="-285750">
              <a:buFont typeface="Arial" charset="0"/>
              <a:buChar char="•"/>
            </a:pPr>
            <a:endParaRPr lang="es-ES_tradnl" sz="2200" dirty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A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Solr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 no le importan tus necesidades</a:t>
            </a:r>
            <a:endParaRPr lang="es-ES_tradnl" sz="2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13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6</a:t>
            </a:fld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4122009" y="3185143"/>
            <a:ext cx="35830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 err="1" smtClean="0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Instalación</a:t>
            </a:r>
            <a:endParaRPr lang="en-US" sz="5000" b="1" dirty="0">
              <a:solidFill>
                <a:srgbClr val="8F100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66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04122" y="-1722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 err="1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Flujo</a:t>
            </a:r>
            <a:r>
              <a:rPr lang="en-US" b="1" dirty="0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trabajo</a:t>
            </a:r>
            <a:endParaRPr lang="en-US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7</a:t>
            </a:fld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591409" y="1153284"/>
            <a:ext cx="367119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600" b="1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dirty="0" err="1"/>
              <a:t>Definiciones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9056" y="1684269"/>
            <a:ext cx="8563244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Básicamente hay 3 definiciones de datos: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9056" y="2584619"/>
            <a:ext cx="147027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err="1" smtClean="0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FieldType</a:t>
            </a:r>
            <a:endParaRPr lang="en-US" sz="2200" b="1" dirty="0">
              <a:solidFill>
                <a:srgbClr val="8F100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9056" y="3058437"/>
            <a:ext cx="9464944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Define como se comporta el datos (analizadores,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tokens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, </a:t>
            </a:r>
            <a:r>
              <a:rPr lang="es-ES_tradnl" sz="2200" dirty="0" err="1" smtClean="0">
                <a:latin typeface="Century Gothic" charset="0"/>
                <a:ea typeface="Century Gothic" charset="0"/>
                <a:cs typeface="Century Gothic" charset="0"/>
              </a:rPr>
              <a:t>etc</a:t>
            </a: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2631"/>
          <a:stretch/>
        </p:blipFill>
        <p:spPr>
          <a:xfrm>
            <a:off x="1059622" y="3639848"/>
            <a:ext cx="9354378" cy="162269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761922" y="6079351"/>
            <a:ext cx="5156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https://lucene.apache.org/solr/guide/7_7/field-types-included-with-solr.html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1635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04122" y="-1722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 err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Flujo</a:t>
            </a:r>
            <a:r>
              <a:rPr lang="en-US" b="1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 de </a:t>
            </a:r>
            <a:r>
              <a:rPr lang="en-US" b="1" dirty="0" err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trabajo</a:t>
            </a:r>
            <a:endParaRPr lang="en-US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8</a:t>
            </a:fld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538526" y="1153284"/>
            <a:ext cx="82105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smtClean="0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Field</a:t>
            </a:r>
            <a:endParaRPr lang="en-US" sz="2200" b="1" dirty="0" err="1" smtClean="0">
              <a:solidFill>
                <a:srgbClr val="8F100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8556" y="1750235"/>
            <a:ext cx="9464944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Se refiere al tipo de dato y como se comporta en el entorno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816022" y="6079351"/>
            <a:ext cx="5156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https://lucene.apache.org/solr/guide/7_7/defining-fields.html</a:t>
            </a:r>
            <a:endParaRPr lang="en-US" sz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556" y="2347186"/>
            <a:ext cx="10236200" cy="5290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38526" y="3159580"/>
            <a:ext cx="40831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err="1" smtClean="0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CopyFields</a:t>
            </a:r>
            <a:r>
              <a:rPr lang="en-US" sz="2200" b="1" dirty="0" smtClean="0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 y </a:t>
            </a:r>
            <a:r>
              <a:rPr lang="en-US" sz="2200" b="1" dirty="0" err="1" smtClean="0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DynamicFields</a:t>
            </a:r>
            <a:endParaRPr lang="en-US" sz="2200" b="1" dirty="0" smtClean="0">
              <a:solidFill>
                <a:srgbClr val="8F100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58556" y="3624249"/>
            <a:ext cx="9464944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Datos con comportamiento especial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556" y="4302005"/>
            <a:ext cx="73533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5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04122" y="-1722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 err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Flujo</a:t>
            </a:r>
            <a:r>
              <a:rPr lang="en-US" b="1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 de </a:t>
            </a:r>
            <a:r>
              <a:rPr lang="en-US" b="1" dirty="0" err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trabajo</a:t>
            </a:r>
            <a:endParaRPr lang="en-US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F3EF-545D-1B4A-BB24-DF291F5F050C}" type="slidenum">
              <a:rPr lang="en-GB" smtClean="0"/>
              <a:t>9</a:t>
            </a:fld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493625" y="868912"/>
            <a:ext cx="174759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>
                <a:solidFill>
                  <a:srgbClr val="8F1001"/>
                </a:solidFill>
                <a:latin typeface="Century Gothic" charset="0"/>
                <a:ea typeface="Century Gothic" charset="0"/>
                <a:cs typeface="Century Gothic" charset="0"/>
              </a:rPr>
              <a:t>Analyzers</a:t>
            </a:r>
          </a:p>
          <a:p>
            <a:endParaRPr lang="en-US" sz="2600" b="1" dirty="0" err="1" smtClean="0">
              <a:solidFill>
                <a:srgbClr val="8F100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29178" y="1546020"/>
            <a:ext cx="9464944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s-ES_tradnl" sz="2200" dirty="0" smtClean="0">
                <a:latin typeface="Century Gothic" charset="0"/>
                <a:ea typeface="Century Gothic" charset="0"/>
                <a:cs typeface="Century Gothic" charset="0"/>
              </a:rPr>
              <a:t>Son los bloques que confirman la definición del tipo</a:t>
            </a:r>
          </a:p>
        </p:txBody>
      </p:sp>
      <p:sp>
        <p:nvSpPr>
          <p:cNvPr id="10" name="Rectangle 9"/>
          <p:cNvSpPr/>
          <p:nvPr/>
        </p:nvSpPr>
        <p:spPr>
          <a:xfrm>
            <a:off x="7816022" y="6079351"/>
            <a:ext cx="5156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https://lucene.apache.org/solr/guide/6_6/analyzers.html</a:t>
            </a: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15"/>
          <a:stretch/>
        </p:blipFill>
        <p:spPr>
          <a:xfrm>
            <a:off x="2149848" y="2068305"/>
            <a:ext cx="9383499" cy="385305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37520" y="6287452"/>
            <a:ext cx="92525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>
                <a:solidFill>
                  <a:srgbClr val="00B050"/>
                </a:solidFill>
                <a:latin typeface="Century Gothic" charset="0"/>
                <a:ea typeface="Century Gothic" charset="0"/>
                <a:cs typeface="Century Gothic" charset="0"/>
              </a:rPr>
              <a:t>Filter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1727" y="6287451"/>
            <a:ext cx="169950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600" b="1">
                <a:solidFill>
                  <a:srgbClr val="00B050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dirty="0"/>
              <a:t>Tokenizer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37520" y="2055977"/>
            <a:ext cx="171232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600" b="1">
                <a:solidFill>
                  <a:srgbClr val="00B050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dirty="0" err="1"/>
              <a:t>CharFilter</a:t>
            </a:r>
            <a:endParaRPr lang="en-US" dirty="0"/>
          </a:p>
        </p:txBody>
      </p:sp>
      <p:cxnSp>
        <p:nvCxnSpPr>
          <p:cNvPr id="19" name="Elbow Connector 18"/>
          <p:cNvCxnSpPr>
            <a:stCxn id="14" idx="0"/>
          </p:cNvCxnSpPr>
          <p:nvPr/>
        </p:nvCxnSpPr>
        <p:spPr>
          <a:xfrm rot="5400000" flipH="1" flipV="1">
            <a:off x="91854" y="3920311"/>
            <a:ext cx="3175435" cy="1558848"/>
          </a:xfrm>
          <a:prstGeom prst="bentConnector3">
            <a:avLst>
              <a:gd name="adj1" fmla="val 9942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Elbow Connector 25"/>
          <p:cNvCxnSpPr/>
          <p:nvPr/>
        </p:nvCxnSpPr>
        <p:spPr>
          <a:xfrm>
            <a:off x="900146" y="2548420"/>
            <a:ext cx="1558850" cy="197507"/>
          </a:xfrm>
          <a:prstGeom prst="bentConnector3">
            <a:avLst>
              <a:gd name="adj1" fmla="val -733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3" name="Elbow Connector 32"/>
          <p:cNvCxnSpPr/>
          <p:nvPr/>
        </p:nvCxnSpPr>
        <p:spPr>
          <a:xfrm rot="5400000" flipH="1" flipV="1">
            <a:off x="1285930" y="5126985"/>
            <a:ext cx="1720188" cy="625947"/>
          </a:xfrm>
          <a:prstGeom prst="bentConnector3">
            <a:avLst>
              <a:gd name="adj1" fmla="val 100284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466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364</Words>
  <Application>Microsoft Macintosh PowerPoint</Application>
  <PresentationFormat>Widescreen</PresentationFormat>
  <Paragraphs>102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Ramón Rivera</dc:creator>
  <cp:lastModifiedBy>Ramón Rivera Camacho</cp:lastModifiedBy>
  <cp:revision>29</cp:revision>
  <dcterms:modified xsi:type="dcterms:W3CDTF">2019-05-14T20:31:54Z</dcterms:modified>
</cp:coreProperties>
</file>

<file path=docProps/thumbnail.jpeg>
</file>